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84" r:id="rId3"/>
    <p:sldId id="258" r:id="rId4"/>
    <p:sldId id="266" r:id="rId5"/>
    <p:sldId id="267" r:id="rId6"/>
    <p:sldId id="296" r:id="rId7"/>
    <p:sldId id="270" r:id="rId8"/>
    <p:sldId id="292" r:id="rId9"/>
    <p:sldId id="293" r:id="rId10"/>
    <p:sldId id="298" r:id="rId11"/>
    <p:sldId id="295" r:id="rId12"/>
    <p:sldId id="274" r:id="rId13"/>
    <p:sldId id="273" r:id="rId14"/>
    <p:sldId id="276" r:id="rId15"/>
    <p:sldId id="277" r:id="rId16"/>
    <p:sldId id="278" r:id="rId17"/>
    <p:sldId id="283" r:id="rId18"/>
  </p:sldIdLst>
  <p:sldSz cx="12190413" cy="6858000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5BA3"/>
    <a:srgbClr val="004D86"/>
    <a:srgbClr val="B4C6E7"/>
    <a:srgbClr val="737477"/>
    <a:srgbClr val="CCCC00"/>
    <a:srgbClr val="D9D9D9"/>
    <a:srgbClr val="007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71" autoAdjust="0"/>
    <p:restoredTop sz="94657" autoAdjust="0"/>
  </p:normalViewPr>
  <p:slideViewPr>
    <p:cSldViewPr showGuides="1">
      <p:cViewPr varScale="1">
        <p:scale>
          <a:sx n="108" d="100"/>
          <a:sy n="108" d="100"/>
        </p:scale>
        <p:origin x="52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D9DFAF9C-5724-4A6D-B2CE-AF32111608E6}" type="datetimeFigureOut">
              <a:rPr lang="ko-KR" altLang="en-US"/>
              <a:pPr>
                <a:defRPr/>
              </a:pPr>
              <a:t>2021-12-26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C2569519-A45D-46AD-B3D3-17D29C4BAB0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04A8D6F-5B79-4246-BD71-B176557083D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591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87D9AC1-BC93-4CF6-9ADB-031E2966E5A0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96C0474F-7BB8-4703-BBA7-ABCA8710859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48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B536548-60B9-46DD-A4BE-0B939DAEDF09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5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6195EAA-698F-412A-9A12-58B96CA6FBB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4120A9E4-F467-41CA-BCA1-48B487B9160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82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4EF311D-E29B-45FD-B4EB-97AE3D58A47B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614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5F98F16-6A40-4A72-AF61-7566ED3B227B}" type="slidenum">
              <a:rPr lang="ko-KR" altLang="en-US" smtClean="0">
                <a:ea typeface="굴림" panose="020B0600000101010101" pitchFamily="50" charset="-127"/>
              </a:rPr>
              <a:pPr>
                <a:spcBef>
                  <a:spcPct val="0"/>
                </a:spcBef>
              </a:pPr>
              <a:t>2</a:t>
            </a:fld>
            <a:endParaRPr lang="ko-KR" altLang="en-US"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19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9D0BA10-4172-4446-8FA4-C45C26B97E1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69519-A45D-46AD-B3D3-17D29C4BAB01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654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69519-A45D-46AD-B3D3-17D29C4BAB01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340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69519-A45D-46AD-B3D3-17D29C4BAB01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638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837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5142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796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1922E1-04C3-456F-8935-E5B0EFBF4407}" type="datetimeFigureOut">
              <a:rPr lang="ko-KR" altLang="en-US"/>
              <a:pPr>
                <a:defRPr/>
              </a:pPr>
              <a:t>2021-12-26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0107F2-BD28-4FB1-807F-93D05AA3AAC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650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18D1CA-2A8C-46DF-9E44-70ECF36A974E}" type="datetimeFigureOut">
              <a:rPr lang="ko-KR" altLang="en-US"/>
              <a:pPr>
                <a:defRPr/>
              </a:pPr>
              <a:t>2021-12-26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9D332-17B9-4478-A902-CFA2BAE4F5D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882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784067" y="274639"/>
            <a:ext cx="365500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2694" y="274639"/>
            <a:ext cx="10768198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C57A84-02F1-486A-8F11-2D8D83247340}" type="datetimeFigureOut">
              <a:rPr lang="ko-KR" altLang="en-US"/>
              <a:pPr>
                <a:defRPr/>
              </a:pPr>
              <a:t>2021-12-26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A561B5-ADC0-4C51-A484-E4A49DEB513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776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6312F5-50A3-41B9-AA89-7F592FBA11B8}" type="datetimeFigureOut">
              <a:rPr lang="ko-KR" altLang="en-US"/>
              <a:pPr>
                <a:defRPr/>
              </a:pPr>
              <a:t>2021-12-26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EC814-0575-4B9B-A350-54C36CD8BC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476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A9E74-88BD-4AF6-9C11-9F805AB7870C}" type="datetimeFigureOut">
              <a:rPr lang="ko-KR" altLang="en-US"/>
              <a:pPr>
                <a:defRPr/>
              </a:pPr>
              <a:t>2021-12-26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F45405-CA9C-4204-9B8A-12414A43196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509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2695" y="1600201"/>
            <a:ext cx="721054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26413" y="1600201"/>
            <a:ext cx="721266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09A1A-13C8-4F57-ADCD-5F9764BA6419}" type="datetimeFigureOut">
              <a:rPr lang="ko-KR" altLang="en-US"/>
              <a:pPr>
                <a:defRPr/>
              </a:pPr>
              <a:t>2021-12-26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C52411-5F75-446B-8FC7-6E50F26ACCB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314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ABEBB2-481A-4997-B957-D744C54EF48B}" type="datetimeFigureOut">
              <a:rPr lang="ko-KR" altLang="en-US"/>
              <a:pPr>
                <a:defRPr/>
              </a:pPr>
              <a:t>2021-12-26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FDFFB4-2576-4A4E-A872-BB506A5200B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790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8465A-211D-454B-A4E9-EDA16A2794FD}" type="datetimeFigureOut">
              <a:rPr lang="ko-KR" altLang="en-US"/>
              <a:pPr>
                <a:defRPr/>
              </a:pPr>
              <a:t>2021-12-26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3C5F94-A003-4238-BFFC-89D4D468EDE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741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F67BA3-80C9-4383-9460-A9FBA6E09A03}" type="datetimeFigureOut">
              <a:rPr lang="ko-KR" altLang="en-US"/>
              <a:pPr>
                <a:defRPr/>
              </a:pPr>
              <a:t>2021-12-26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C5692B-D6F0-461F-B9BE-4759B1AB6A8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927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483409-85BA-4EF9-AD99-136F8CDE0F21}" type="datetimeFigureOut">
              <a:rPr lang="ko-KR" altLang="en-US"/>
              <a:pPr>
                <a:defRPr/>
              </a:pPr>
              <a:t>2021-12-26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8AF52D-5E07-4DE8-A398-78BA3A52E2D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584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FFCA2-CC03-46AA-98F5-60FBE148B22C}" type="datetimeFigureOut">
              <a:rPr lang="ko-KR" altLang="en-US"/>
              <a:pPr>
                <a:defRPr/>
              </a:pPr>
              <a:t>2021-12-26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098E5D-5DAF-4D3E-B092-677A0CB4086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813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121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7FFC2A3-58AF-403D-8450-50863AF9697E}" type="datetimeFigureOut">
              <a:rPr lang="ko-KR" altLang="en-US"/>
              <a:pPr>
                <a:defRPr/>
              </a:pPr>
              <a:t>2021-12-26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2110A9EB-55C2-442C-8184-86F4D1315DC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079" name="그룹 13"/>
          <p:cNvGrpSpPr>
            <a:grpSpLocks/>
          </p:cNvGrpSpPr>
          <p:nvPr/>
        </p:nvGrpSpPr>
        <p:grpSpPr bwMode="auto">
          <a:xfrm>
            <a:off x="3605587" y="2433638"/>
            <a:ext cx="4979248" cy="1282700"/>
            <a:chOff x="3960321" y="2676466"/>
            <a:chExt cx="4215985" cy="1088876"/>
          </a:xfrm>
        </p:grpSpPr>
        <p:cxnSp>
          <p:nvCxnSpPr>
            <p:cNvPr id="11" name="Straight Connector 8"/>
            <p:cNvCxnSpPr/>
            <p:nvPr/>
          </p:nvCxnSpPr>
          <p:spPr bwMode="auto">
            <a:xfrm>
              <a:off x="4727516" y="3765342"/>
              <a:ext cx="2748795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3960321" y="2676466"/>
              <a:ext cx="4215985" cy="8621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6000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GeniousMES</a:t>
              </a:r>
              <a:endParaRPr kumimoji="0" lang="en-US" altLang="ko-KR" sz="6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430463" y="3541713"/>
            <a:ext cx="7329487" cy="96949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90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GDC8 Team3</a:t>
            </a:r>
            <a:endParaRPr kumimoji="0"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kumimoji="0" lang="ko-KR" altLang="en-US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기업맞춤형</a:t>
            </a:r>
            <a:r>
              <a:rPr kumimoji="0"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)C#</a:t>
            </a:r>
            <a:r>
              <a:rPr kumimoji="0" lang="ko-KR" altLang="en-US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기반 산업자동화 </a:t>
            </a:r>
            <a:r>
              <a:rPr kumimoji="0"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SW </a:t>
            </a:r>
            <a:r>
              <a:rPr kumimoji="0" lang="ko-KR" altLang="en-US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개발자 양성과정</a:t>
            </a:r>
            <a:endParaRPr kumimoji="0"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3081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3 Tier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구조</a:t>
            </a: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CEDC1F82-6178-43A9-950D-20D683336E9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D9131C69-C67C-4FEF-9D59-6E0557EA5CC7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63538C9F-CA25-4171-BFBF-D77CEE9CA346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B5ED6ED9-7B41-4D24-A07D-4B337FCB4BAD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D9E49526-F06C-4AE6-95B5-E7F6ADE3A611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C9D71E2D-8B35-4A96-B8C5-ADD4D13184C3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4CFBB92F-548E-430F-96DF-DEDA7AE057BA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3394F1B-7CDB-4AB4-9422-BDBD3E60DD67}"/>
              </a:ext>
            </a:extLst>
          </p:cNvPr>
          <p:cNvSpPr/>
          <p:nvPr/>
        </p:nvSpPr>
        <p:spPr>
          <a:xfrm>
            <a:off x="334963" y="2195512"/>
            <a:ext cx="11231785" cy="46079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606" name="그림 25605">
            <a:extLst>
              <a:ext uri="{FF2B5EF4-FFF2-40B4-BE49-F238E27FC236}">
                <a16:creationId xmlns:a16="http://schemas.microsoft.com/office/drawing/2014/main" id="{C002D402-E526-4682-9179-6E994073AA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64" y="2276871"/>
            <a:ext cx="11112703" cy="381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048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프로세스 흐름도</a:t>
            </a: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1BC74454-9C59-4D06-85CE-8AB7A23B6803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20977421-5919-49F7-9CE2-033505D59BFD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F7198289-2A44-4D90-A807-0225AFF4F205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973353F7-92CA-473F-B821-0381A54A5C10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2D98859D-B12B-4C4F-9BDF-AE04DF6AD94C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B6A838F7-B278-4591-805B-788A821ADBF0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1D1F3015-FBC6-4673-B67E-42AFC6211225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733B06B-962F-476C-B326-66BB22AA68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97" y="2083426"/>
            <a:ext cx="10986217" cy="451013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2E22D37-624F-41A0-84C4-E4B32AE644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878" y="1484784"/>
            <a:ext cx="7273055" cy="250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82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536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요구사항 정의서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782638" y="2320925"/>
            <a:ext cx="5508496" cy="365304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9" name="모서리가 둥근 직사각형 48"/>
          <p:cNvSpPr/>
          <p:nvPr/>
        </p:nvSpPr>
        <p:spPr bwMode="auto">
          <a:xfrm>
            <a:off x="2311400" y="6165850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요구사항 정의서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15372" name="직사각형 10"/>
          <p:cNvSpPr>
            <a:spLocks noChangeArrowheads="1"/>
          </p:cNvSpPr>
          <p:nvPr/>
        </p:nvSpPr>
        <p:spPr bwMode="auto">
          <a:xfrm>
            <a:off x="6529707" y="2477417"/>
            <a:ext cx="489394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고객의 요구 사항 정의</a:t>
            </a:r>
            <a:endParaRPr kumimoji="0" lang="en-US" altLang="ko-KR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0" indent="0" algn="just" eaLnBrk="1" hangingPunct="1">
              <a:spcBef>
                <a:spcPct val="0"/>
              </a:spcBef>
              <a:buNone/>
            </a:pPr>
            <a:endParaRPr kumimoji="0" lang="en-US" altLang="ko-KR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중요도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반영 여부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우선 순위</a:t>
            </a: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F080EEA6-4E71-4754-BFE8-FDCE2ABDDC42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B8D29D92-EC9C-4BD7-8640-6DCA775C036E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39B366AD-5D03-432F-93D8-1A95FE3F0AD3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AFD03600-794D-4194-B3EE-406541529C04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8EC7B28F-3F6C-4E5C-95F4-A14D2C51ED14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A7500BE3-90BA-4719-8B60-411FF50B7719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6E4C51D2-BD74-4B31-B402-20B3733A91E0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331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화면설계서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782638" y="2320925"/>
            <a:ext cx="5508393" cy="3653049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9" name="모서리가 둥근 직사각형 48"/>
          <p:cNvSpPr/>
          <p:nvPr/>
        </p:nvSpPr>
        <p:spPr bwMode="auto">
          <a:xfrm>
            <a:off x="2311400" y="6165850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화면 설계서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54" name="직사각형 10"/>
          <p:cNvSpPr>
            <a:spLocks noChangeArrowheads="1"/>
          </p:cNvSpPr>
          <p:nvPr/>
        </p:nvSpPr>
        <p:spPr bwMode="auto">
          <a:xfrm>
            <a:off x="6529388" y="2478088"/>
            <a:ext cx="47942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just" eaLnBrk="1" latinLnBrk="1" hangingPunct="1">
              <a:buFontTx/>
              <a:buChar char="-"/>
              <a:defRPr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각 컨트롤의 세부적인 기능을</a:t>
            </a:r>
            <a:r>
              <a:rPr kumimoji="0" lang="en-US" altLang="ko-KR" sz="2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ko-KR" altLang="en-US" sz="2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설계함</a:t>
            </a:r>
            <a:endParaRPr kumimoji="0" lang="en-US" altLang="ko-KR" sz="2000" b="1" dirty="0">
              <a:solidFill>
                <a:schemeClr val="tx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0" indent="0" algn="just" eaLnBrk="1" latinLnBrk="1" hangingPunct="1">
              <a:defRPr/>
            </a:pPr>
            <a:endParaRPr kumimoji="0" lang="en-US" altLang="ko-KR" sz="2000" dirty="0">
              <a:solidFill>
                <a:schemeClr val="tx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3324" name="그림 65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3553" y="2344254"/>
            <a:ext cx="5211335" cy="3600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그룹 13">
            <a:extLst>
              <a:ext uri="{FF2B5EF4-FFF2-40B4-BE49-F238E27FC236}">
                <a16:creationId xmlns:a16="http://schemas.microsoft.com/office/drawing/2014/main" id="{0ABC00E6-E827-442F-9AC5-4EE02536205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8" name="양쪽 모서리가 둥근 사각형 21">
              <a:extLst>
                <a:ext uri="{FF2B5EF4-FFF2-40B4-BE49-F238E27FC236}">
                  <a16:creationId xmlns:a16="http://schemas.microsoft.com/office/drawing/2014/main" id="{690B857E-98E1-445B-817A-27C65B673F38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19" name="양쪽 모서리가 둥근 사각형 23">
              <a:extLst>
                <a:ext uri="{FF2B5EF4-FFF2-40B4-BE49-F238E27FC236}">
                  <a16:creationId xmlns:a16="http://schemas.microsoft.com/office/drawing/2014/main" id="{604A3B6F-B1DE-4260-BF66-CEB8ECE59CC1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0" name="양쪽 모서리가 둥근 사각형 24">
              <a:extLst>
                <a:ext uri="{FF2B5EF4-FFF2-40B4-BE49-F238E27FC236}">
                  <a16:creationId xmlns:a16="http://schemas.microsoft.com/office/drawing/2014/main" id="{424D4B29-8130-4CBA-9895-826FAA4F2390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1" name="양쪽 모서리가 둥근 사각형 25">
              <a:extLst>
                <a:ext uri="{FF2B5EF4-FFF2-40B4-BE49-F238E27FC236}">
                  <a16:creationId xmlns:a16="http://schemas.microsoft.com/office/drawing/2014/main" id="{AB2A42E0-7B56-4028-B003-6F129D031E96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3" name="양쪽 모서리가 둥근 사각형 26">
              <a:extLst>
                <a:ext uri="{FF2B5EF4-FFF2-40B4-BE49-F238E27FC236}">
                  <a16:creationId xmlns:a16="http://schemas.microsoft.com/office/drawing/2014/main" id="{E18E890F-4506-46C6-A667-182A77EF2399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0" name="양쪽 모서리가 둥근 사각형 27">
              <a:extLst>
                <a:ext uri="{FF2B5EF4-FFF2-40B4-BE49-F238E27FC236}">
                  <a16:creationId xmlns:a16="http://schemas.microsoft.com/office/drawing/2014/main" id="{5A5FB383-F722-4181-9C71-53914ADFA139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9460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테이블 정의서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9461" name="그룹 13"/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grpSp>
        <p:nvGrpSpPr>
          <p:cNvPr id="19462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테이블 정의서</a:t>
              </a:r>
              <a:endPara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19468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16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MES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프로세스를 이해하고 이에 따라 필요한 테이블 작성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테이블간의 관계도를 통하여 필요한 외래키 추가</a:t>
              </a:r>
            </a:p>
          </p:txBody>
        </p:sp>
      </p:grpSp>
      <p:pic>
        <p:nvPicPr>
          <p:cNvPr id="19463" name="그림 18"/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5"/>
          <a:stretch/>
        </p:blipFill>
        <p:spPr bwMode="auto">
          <a:xfrm>
            <a:off x="782638" y="2320926"/>
            <a:ext cx="5508378" cy="3653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1508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ERD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</a:t>
            </a:r>
          </a:p>
        </p:txBody>
      </p:sp>
      <p:grpSp>
        <p:nvGrpSpPr>
          <p:cNvPr id="21509" name="그룹 13"/>
          <p:cNvGrpSpPr>
            <a:grpSpLocks/>
          </p:cNvGrpSpPr>
          <p:nvPr/>
        </p:nvGrpSpPr>
        <p:grpSpPr bwMode="auto">
          <a:xfrm rot="5400000">
            <a:off x="8534474" y="-2987677"/>
            <a:ext cx="369889" cy="6832600"/>
            <a:chOff x="11783835" y="1420022"/>
            <a:chExt cx="370109" cy="4457250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grpSp>
        <p:nvGrpSpPr>
          <p:cNvPr id="21510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논리 </a:t>
              </a: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ERD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화면</a:t>
              </a:r>
            </a:p>
          </p:txBody>
        </p:sp>
        <p:sp>
          <p:nvSpPr>
            <p:cNvPr id="21516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테이블정의서를 기반으로 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MES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논리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ERD,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물리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ERD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설계</a:t>
              </a:r>
            </a:p>
          </p:txBody>
        </p:sp>
      </p:grpSp>
      <p:pic>
        <p:nvPicPr>
          <p:cNvPr id="21511" name="그림 19"/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14657" r="18066" b="26542"/>
          <a:stretch/>
        </p:blipFill>
        <p:spPr bwMode="auto">
          <a:xfrm>
            <a:off x="782638" y="2320925"/>
            <a:ext cx="5508378" cy="3653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355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디자인</a:t>
            </a:r>
          </a:p>
        </p:txBody>
      </p:sp>
      <p:grpSp>
        <p:nvGrpSpPr>
          <p:cNvPr id="23557" name="그룹 13"/>
          <p:cNvGrpSpPr>
            <a:grpSpLocks/>
          </p:cNvGrpSpPr>
          <p:nvPr/>
        </p:nvGrpSpPr>
        <p:grpSpPr bwMode="auto">
          <a:xfrm rot="5400000">
            <a:off x="8570616" y="-2985468"/>
            <a:ext cx="369889" cy="6832600"/>
            <a:chOff x="11783835" y="1420022"/>
            <a:chExt cx="370109" cy="4457250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622598" y="2132856"/>
            <a:ext cx="6983910" cy="429118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23564" name="직사각형 10"/>
          <p:cNvSpPr>
            <a:spLocks noChangeArrowheads="1"/>
          </p:cNvSpPr>
          <p:nvPr/>
        </p:nvSpPr>
        <p:spPr bwMode="auto">
          <a:xfrm>
            <a:off x="7999960" y="2320925"/>
            <a:ext cx="3886102" cy="2247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Popup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양식 표준화</a:t>
            </a: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endParaRPr kumimoji="0" lang="ko-KR" altLang="en-US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메뉴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검색바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표 등 색상 표준화</a:t>
            </a: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endParaRPr kumimoji="0" lang="ko-KR" altLang="en-US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폰트 스타일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크기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굵기 표준화</a:t>
            </a: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endParaRPr kumimoji="0" lang="ko-KR" altLang="en-US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아이콘 통일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3799" name="그룹 13"/>
          <p:cNvGrpSpPr>
            <a:grpSpLocks/>
          </p:cNvGrpSpPr>
          <p:nvPr/>
        </p:nvGrpSpPr>
        <p:grpSpPr bwMode="auto">
          <a:xfrm>
            <a:off x="4083050" y="2433638"/>
            <a:ext cx="4024313" cy="1282700"/>
            <a:chOff x="4364108" y="2676466"/>
            <a:chExt cx="3408402" cy="1088876"/>
          </a:xfrm>
        </p:grpSpPr>
        <p:cxnSp>
          <p:nvCxnSpPr>
            <p:cNvPr id="11" name="Straight Connector 8"/>
            <p:cNvCxnSpPr/>
            <p:nvPr/>
          </p:nvCxnSpPr>
          <p:spPr bwMode="auto">
            <a:xfrm>
              <a:off x="4727133" y="3765342"/>
              <a:ext cx="2749579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4364108" y="2676466"/>
              <a:ext cx="3408402" cy="8624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감사합니다</a:t>
              </a:r>
              <a:r>
                <a:rPr kumimoji="0" lang="en-US" altLang="ko-KR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.</a:t>
              </a:r>
            </a:p>
          </p:txBody>
        </p:sp>
      </p:grpSp>
      <p:pic>
        <p:nvPicPr>
          <p:cNvPr id="33800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0"/>
            <a:ext cx="110632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 bwMode="auto">
          <a:xfrm>
            <a:off x="0" y="0"/>
            <a:ext cx="12190413" cy="6884988"/>
          </a:xfrm>
          <a:prstGeom prst="rect">
            <a:avLst/>
          </a:prstGeom>
          <a:gradFill>
            <a:gsLst>
              <a:gs pos="47000">
                <a:schemeClr val="bg1">
                  <a:lumMod val="50000"/>
                </a:schemeClr>
              </a:gs>
              <a:gs pos="0">
                <a:schemeClr val="tx1">
                  <a:lumMod val="85000"/>
                  <a:lumOff val="15000"/>
                </a:schemeClr>
              </a:gs>
              <a:gs pos="100000">
                <a:schemeClr val="bg1">
                  <a:lumMod val="85000"/>
                  <a:alpha val="6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611188" y="476250"/>
            <a:ext cx="1878012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rPr>
              <a:t>목차안내</a:t>
            </a:r>
          </a:p>
        </p:txBody>
      </p:sp>
      <p:cxnSp>
        <p:nvCxnSpPr>
          <p:cNvPr id="42" name="Straight Connector 8"/>
          <p:cNvCxnSpPr/>
          <p:nvPr/>
        </p:nvCxnSpPr>
        <p:spPr>
          <a:xfrm>
            <a:off x="622300" y="1628775"/>
            <a:ext cx="109458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6"/>
          <p:cNvCxnSpPr/>
          <p:nvPr/>
        </p:nvCxnSpPr>
        <p:spPr>
          <a:xfrm>
            <a:off x="1820863" y="3155950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8"/>
          <p:cNvSpPr/>
          <p:nvPr/>
        </p:nvSpPr>
        <p:spPr>
          <a:xfrm>
            <a:off x="165258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28" name="TextBox 4"/>
          <p:cNvSpPr txBox="1">
            <a:spLocks noChangeArrowheads="1"/>
          </p:cNvSpPr>
          <p:nvPr/>
        </p:nvSpPr>
        <p:spPr bwMode="auto">
          <a:xfrm>
            <a:off x="166846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29" name="TextBox 47"/>
          <p:cNvSpPr txBox="1">
            <a:spLocks noChangeArrowheads="1"/>
          </p:cNvSpPr>
          <p:nvPr/>
        </p:nvSpPr>
        <p:spPr bwMode="auto">
          <a:xfrm>
            <a:off x="2422525" y="2817813"/>
            <a:ext cx="3430588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개요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30" name="TextBox 48"/>
          <p:cNvSpPr txBox="1">
            <a:spLocks noChangeArrowheads="1"/>
          </p:cNvSpPr>
          <p:nvPr/>
        </p:nvSpPr>
        <p:spPr bwMode="auto">
          <a:xfrm>
            <a:off x="4875213" y="2770188"/>
            <a:ext cx="1004887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03 </a:t>
            </a:r>
          </a:p>
        </p:txBody>
      </p:sp>
      <p:cxnSp>
        <p:nvCxnSpPr>
          <p:cNvPr id="50" name="Straight Connector 6"/>
          <p:cNvCxnSpPr/>
          <p:nvPr/>
        </p:nvCxnSpPr>
        <p:spPr>
          <a:xfrm>
            <a:off x="1833563" y="3992563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48"/>
          <p:cNvSpPr/>
          <p:nvPr/>
        </p:nvSpPr>
        <p:spPr>
          <a:xfrm>
            <a:off x="1665288" y="3449638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3" name="TextBox 4"/>
          <p:cNvSpPr txBox="1">
            <a:spLocks noChangeArrowheads="1"/>
          </p:cNvSpPr>
          <p:nvPr/>
        </p:nvSpPr>
        <p:spPr bwMode="auto">
          <a:xfrm>
            <a:off x="1679575" y="349408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2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4" name="TextBox 52"/>
          <p:cNvSpPr txBox="1">
            <a:spLocks noChangeArrowheads="1"/>
          </p:cNvSpPr>
          <p:nvPr/>
        </p:nvSpPr>
        <p:spPr bwMode="auto">
          <a:xfrm>
            <a:off x="2438400" y="3656013"/>
            <a:ext cx="340836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참여인원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35" name="TextBox 53"/>
          <p:cNvSpPr txBox="1">
            <a:spLocks noChangeArrowheads="1"/>
          </p:cNvSpPr>
          <p:nvPr/>
        </p:nvSpPr>
        <p:spPr bwMode="auto">
          <a:xfrm>
            <a:off x="4886325" y="3608388"/>
            <a:ext cx="100647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04 </a:t>
            </a:r>
          </a:p>
        </p:txBody>
      </p:sp>
      <p:cxnSp>
        <p:nvCxnSpPr>
          <p:cNvPr id="55" name="Straight Connector 6"/>
          <p:cNvCxnSpPr/>
          <p:nvPr/>
        </p:nvCxnSpPr>
        <p:spPr>
          <a:xfrm>
            <a:off x="1833563" y="4835525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48"/>
          <p:cNvSpPr/>
          <p:nvPr/>
        </p:nvSpPr>
        <p:spPr>
          <a:xfrm>
            <a:off x="1665288" y="4292600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8" name="TextBox 4"/>
          <p:cNvSpPr txBox="1">
            <a:spLocks noChangeArrowheads="1"/>
          </p:cNvSpPr>
          <p:nvPr/>
        </p:nvSpPr>
        <p:spPr bwMode="auto">
          <a:xfrm>
            <a:off x="1679575" y="4337050"/>
            <a:ext cx="5032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3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9" name="TextBox 57"/>
          <p:cNvSpPr txBox="1">
            <a:spLocks noChangeArrowheads="1"/>
          </p:cNvSpPr>
          <p:nvPr/>
        </p:nvSpPr>
        <p:spPr bwMode="auto">
          <a:xfrm>
            <a:off x="2438400" y="4498975"/>
            <a:ext cx="340836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일정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40" name="TextBox 58"/>
          <p:cNvSpPr txBox="1">
            <a:spLocks noChangeArrowheads="1"/>
          </p:cNvSpPr>
          <p:nvPr/>
        </p:nvSpPr>
        <p:spPr bwMode="auto">
          <a:xfrm>
            <a:off x="4886325" y="4451350"/>
            <a:ext cx="1006475" cy="174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05-06 </a:t>
            </a:r>
          </a:p>
        </p:txBody>
      </p:sp>
      <p:cxnSp>
        <p:nvCxnSpPr>
          <p:cNvPr id="60" name="Straight Connector 6"/>
          <p:cNvCxnSpPr/>
          <p:nvPr/>
        </p:nvCxnSpPr>
        <p:spPr>
          <a:xfrm>
            <a:off x="1844675" y="565150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48"/>
          <p:cNvSpPr/>
          <p:nvPr/>
        </p:nvSpPr>
        <p:spPr>
          <a:xfrm>
            <a:off x="1676400" y="510857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3" name="TextBox 4"/>
          <p:cNvSpPr txBox="1">
            <a:spLocks noChangeArrowheads="1"/>
          </p:cNvSpPr>
          <p:nvPr/>
        </p:nvSpPr>
        <p:spPr bwMode="auto">
          <a:xfrm>
            <a:off x="1692275" y="515143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4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4" name="TextBox 62"/>
          <p:cNvSpPr txBox="1">
            <a:spLocks noChangeArrowheads="1"/>
          </p:cNvSpPr>
          <p:nvPr/>
        </p:nvSpPr>
        <p:spPr bwMode="auto">
          <a:xfrm>
            <a:off x="2451100" y="5313363"/>
            <a:ext cx="338931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구성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45" name="TextBox 63"/>
          <p:cNvSpPr txBox="1">
            <a:spLocks noChangeArrowheads="1"/>
          </p:cNvSpPr>
          <p:nvPr/>
        </p:nvSpPr>
        <p:spPr bwMode="auto">
          <a:xfrm>
            <a:off x="4899025" y="5265738"/>
            <a:ext cx="1004888" cy="174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07 </a:t>
            </a:r>
          </a:p>
        </p:txBody>
      </p:sp>
      <p:cxnSp>
        <p:nvCxnSpPr>
          <p:cNvPr id="65" name="Straight Connector 6"/>
          <p:cNvCxnSpPr/>
          <p:nvPr/>
        </p:nvCxnSpPr>
        <p:spPr>
          <a:xfrm>
            <a:off x="6308725" y="315595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48"/>
          <p:cNvSpPr/>
          <p:nvPr/>
        </p:nvSpPr>
        <p:spPr>
          <a:xfrm>
            <a:off x="616743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8" name="TextBox 4"/>
          <p:cNvSpPr txBox="1">
            <a:spLocks noChangeArrowheads="1"/>
          </p:cNvSpPr>
          <p:nvPr/>
        </p:nvSpPr>
        <p:spPr bwMode="auto">
          <a:xfrm>
            <a:off x="618331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9" name="TextBox 67"/>
          <p:cNvSpPr txBox="1">
            <a:spLocks noChangeArrowheads="1"/>
          </p:cNvSpPr>
          <p:nvPr/>
        </p:nvSpPr>
        <p:spPr bwMode="auto">
          <a:xfrm>
            <a:off x="6886575" y="2820988"/>
            <a:ext cx="384492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제안</a:t>
            </a:r>
            <a:r>
              <a:rPr kumimoji="0" lang="en-US" altLang="ko-KR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/</a:t>
            </a: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내용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0" name="TextBox 68"/>
          <p:cNvSpPr txBox="1">
            <a:spLocks noChangeArrowheads="1"/>
          </p:cNvSpPr>
          <p:nvPr/>
        </p:nvSpPr>
        <p:spPr bwMode="auto">
          <a:xfrm>
            <a:off x="9393238" y="2779713"/>
            <a:ext cx="1004887" cy="174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08 - 16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71488" y="765175"/>
            <a:ext cx="2814637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개요</a:t>
            </a:r>
          </a:p>
        </p:txBody>
      </p:sp>
      <p:sp>
        <p:nvSpPr>
          <p:cNvPr id="46" name="Text Box 44"/>
          <p:cNvSpPr txBox="1">
            <a:spLocks noChangeArrowheads="1"/>
          </p:cNvSpPr>
          <p:nvPr/>
        </p:nvSpPr>
        <p:spPr bwMode="auto">
          <a:xfrm>
            <a:off x="935683" y="2813994"/>
            <a:ext cx="4766592" cy="3567334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 anchor="ctr" anchorCtr="1"/>
          <a:lstStyle/>
          <a:p>
            <a:pPr marL="84095" indent="-84095" defTabSz="897033" eaLnBrk="1" fontAlgn="auto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MES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는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Manufacturing Execution System Implementation</a:t>
            </a:r>
            <a:r>
              <a:rPr lang="en-US" altLang="ko-KR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생산 정보화 시스템</a:t>
            </a:r>
            <a:r>
              <a:rPr lang="en-US" altLang="ko-KR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ko-KR" altLang="en-US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약어입니다</a:t>
            </a:r>
            <a:r>
              <a:rPr lang="en-US" altLang="ko-KR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marL="84095" indent="-84095" defTabSz="897033" eaLnBrk="1" fontAlgn="auto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+mn-cs"/>
            </a:endParaRPr>
          </a:p>
          <a:p>
            <a:pPr marL="84095" indent="-84095" defTabSz="897033" eaLnBrk="1" fontAlgn="auto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우리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GeniousMES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팀은 캔햄 공장의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MES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를 설계 하였으며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,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주문의 시작부터 생산 마감까지 전체 생산 일정을 계획 하였습니다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기준 정보로 세부 생성 흐름을 체계화 하였습니다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 </a:t>
            </a:r>
          </a:p>
          <a:p>
            <a:pPr defTabSz="897033" eaLnBrk="1" fontAlgn="auto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defRPr/>
            </a:pP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+mn-cs"/>
            </a:endParaRPr>
          </a:p>
          <a:p>
            <a:pPr marL="84095" indent="-84095" defTabSz="897033" eaLnBrk="1" fontAlgn="auto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또한 현장 작업자들의 생산 실적 작업을 위한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POP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프로그램과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, </a:t>
            </a:r>
            <a:r>
              <a:rPr lang="ko-KR" altLang="en-US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관리자를 위한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별도의 웹 서비스를 제공합니다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</a:t>
            </a: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887413" y="2390775"/>
            <a:ext cx="2165350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설명 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grpSp>
        <p:nvGrpSpPr>
          <p:cNvPr id="7177" name="그룹 13"/>
          <p:cNvGrpSpPr>
            <a:grpSpLocks/>
          </p:cNvGrpSpPr>
          <p:nvPr/>
        </p:nvGrpSpPr>
        <p:grpSpPr bwMode="auto">
          <a:xfrm rot="5400000">
            <a:off x="8585854" y="-2959903"/>
            <a:ext cx="369888" cy="6791343"/>
            <a:chOff x="11783838" y="1420023"/>
            <a:chExt cx="370105" cy="4457250"/>
          </a:xfrm>
        </p:grpSpPr>
        <p:sp>
          <p:nvSpPr>
            <p:cNvPr id="59" name="양쪽 모서리가 둥근 사각형 58"/>
            <p:cNvSpPr/>
            <p:nvPr/>
          </p:nvSpPr>
          <p:spPr>
            <a:xfrm rot="16200000" flipH="1">
              <a:off x="11537043" y="5260372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개요</a:t>
              </a:r>
            </a:p>
          </p:txBody>
        </p:sp>
        <p:sp>
          <p:nvSpPr>
            <p:cNvPr id="60" name="양쪽 모서리가 둥근 사각형 59"/>
            <p:cNvSpPr/>
            <p:nvPr/>
          </p:nvSpPr>
          <p:spPr>
            <a:xfrm rot="16200000" flipH="1">
              <a:off x="11536007" y="4541660"/>
              <a:ext cx="865767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61" name="양쪽 모서리가 둥근 사각형 60"/>
            <p:cNvSpPr/>
            <p:nvPr/>
          </p:nvSpPr>
          <p:spPr>
            <a:xfrm rot="16200000" flipH="1">
              <a:off x="11537043" y="3822950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62" name="양쪽 모서리가 둥근 사각형 61"/>
            <p:cNvSpPr/>
            <p:nvPr/>
          </p:nvSpPr>
          <p:spPr>
            <a:xfrm rot="16200000" flipH="1">
              <a:off x="11537043" y="3120809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63" name="양쪽 모서리가 둥근 사각형 62"/>
            <p:cNvSpPr/>
            <p:nvPr/>
          </p:nvSpPr>
          <p:spPr>
            <a:xfrm rot="16200000" flipH="1">
              <a:off x="11535489" y="2433684"/>
              <a:ext cx="866803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64" name="양쪽 모서리가 둥근 사각형 63"/>
            <p:cNvSpPr/>
            <p:nvPr/>
          </p:nvSpPr>
          <p:spPr>
            <a:xfrm rot="16200000" flipH="1">
              <a:off x="11537043" y="1666818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grpSp>
        <p:nvGrpSpPr>
          <p:cNvPr id="7182" name="그룹 29"/>
          <p:cNvGrpSpPr>
            <a:grpSpLocks/>
          </p:cNvGrpSpPr>
          <p:nvPr/>
        </p:nvGrpSpPr>
        <p:grpSpPr bwMode="auto">
          <a:xfrm>
            <a:off x="6279398" y="3068960"/>
            <a:ext cx="1285875" cy="1216025"/>
            <a:chOff x="8402638" y="1579563"/>
            <a:chExt cx="1566862" cy="1482319"/>
          </a:xfrm>
        </p:grpSpPr>
        <p:sp>
          <p:nvSpPr>
            <p:cNvPr id="21" name="타원 20"/>
            <p:cNvSpPr/>
            <p:nvPr/>
          </p:nvSpPr>
          <p:spPr bwMode="auto">
            <a:xfrm>
              <a:off x="8456801" y="1579563"/>
              <a:ext cx="1454667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22" name="직사각형 21"/>
            <p:cNvSpPr/>
            <p:nvPr/>
          </p:nvSpPr>
          <p:spPr bwMode="auto">
            <a:xfrm>
              <a:off x="8746961" y="1844678"/>
              <a:ext cx="932380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point.1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23" name="Straight Connector 8"/>
            <p:cNvCxnSpPr/>
            <p:nvPr/>
          </p:nvCxnSpPr>
          <p:spPr bwMode="auto">
            <a:xfrm>
              <a:off x="8690863" y="2278150"/>
              <a:ext cx="1003953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영업 관리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grpSp>
        <p:nvGrpSpPr>
          <p:cNvPr id="7183" name="그룹 30"/>
          <p:cNvGrpSpPr>
            <a:grpSpLocks/>
          </p:cNvGrpSpPr>
          <p:nvPr/>
        </p:nvGrpSpPr>
        <p:grpSpPr bwMode="auto">
          <a:xfrm>
            <a:off x="8646151" y="3074137"/>
            <a:ext cx="1287462" cy="1216025"/>
            <a:chOff x="8402638" y="1579563"/>
            <a:chExt cx="1566862" cy="1482319"/>
          </a:xfrm>
        </p:grpSpPr>
        <p:sp>
          <p:nvSpPr>
            <p:cNvPr id="26" name="타원 2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27" name="직사각형 2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point.2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28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생산 관리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grpSp>
        <p:nvGrpSpPr>
          <p:cNvPr id="7184" name="그룹 35"/>
          <p:cNvGrpSpPr>
            <a:grpSpLocks/>
          </p:cNvGrpSpPr>
          <p:nvPr/>
        </p:nvGrpSpPr>
        <p:grpSpPr bwMode="auto">
          <a:xfrm>
            <a:off x="6299242" y="4993010"/>
            <a:ext cx="1287462" cy="1216025"/>
            <a:chOff x="8402638" y="1579563"/>
            <a:chExt cx="1566862" cy="1482319"/>
          </a:xfrm>
        </p:grpSpPr>
        <p:sp>
          <p:nvSpPr>
            <p:cNvPr id="31" name="타원 30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2" name="직사각형 31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point.3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3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spc="-15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POP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grpSp>
        <p:nvGrpSpPr>
          <p:cNvPr id="7185" name="그룹 40"/>
          <p:cNvGrpSpPr>
            <a:grpSpLocks/>
          </p:cNvGrpSpPr>
          <p:nvPr/>
        </p:nvGrpSpPr>
        <p:grpSpPr bwMode="auto">
          <a:xfrm>
            <a:off x="8693776" y="4998187"/>
            <a:ext cx="1287462" cy="1216025"/>
            <a:chOff x="8402638" y="1579563"/>
            <a:chExt cx="1566862" cy="1482319"/>
          </a:xfrm>
        </p:grpSpPr>
        <p:sp>
          <p:nvSpPr>
            <p:cNvPr id="36" name="타원 3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7" name="직사각형 3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point.4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8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리포트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sp>
        <p:nvSpPr>
          <p:cNvPr id="7186" name="Text Placeholder 2"/>
          <p:cNvSpPr txBox="1">
            <a:spLocks/>
          </p:cNvSpPr>
          <p:nvPr/>
        </p:nvSpPr>
        <p:spPr bwMode="auto">
          <a:xfrm>
            <a:off x="550863" y="1485900"/>
            <a:ext cx="102568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MES </a:t>
            </a:r>
            <a:r>
              <a:rPr kumimoji="0" lang="ko-KR" altLang="en-US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개발 프로젝트</a:t>
            </a:r>
            <a:endParaRPr kumimoji="0" lang="en-US" altLang="ko-KR" sz="20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3662363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참여인원</a:t>
            </a:r>
          </a:p>
        </p:txBody>
      </p:sp>
      <p:sp>
        <p:nvSpPr>
          <p:cNvPr id="78" name="Text Placeholder 2"/>
          <p:cNvSpPr txBox="1">
            <a:spLocks/>
          </p:cNvSpPr>
          <p:nvPr/>
        </p:nvSpPr>
        <p:spPr>
          <a:xfrm>
            <a:off x="3605213" y="2780507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송기문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79" name="Straight Connector 8"/>
          <p:cNvCxnSpPr>
            <a:cxnSpLocks/>
          </p:cNvCxnSpPr>
          <p:nvPr/>
        </p:nvCxnSpPr>
        <p:spPr>
          <a:xfrm>
            <a:off x="3674950" y="3123408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 Placeholder 2"/>
          <p:cNvSpPr txBox="1">
            <a:spLocks/>
          </p:cNvSpPr>
          <p:nvPr/>
        </p:nvSpPr>
        <p:spPr>
          <a:xfrm>
            <a:off x="3611563" y="3425825"/>
            <a:ext cx="2538014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생산 관리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영업 관리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	POP, WEB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82" name="Text Placeholder 2"/>
          <p:cNvSpPr txBox="1">
            <a:spLocks/>
          </p:cNvSpPr>
          <p:nvPr/>
        </p:nvSpPr>
        <p:spPr>
          <a:xfrm>
            <a:off x="8224838" y="2854325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장건희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83" name="Straight Connector 8"/>
          <p:cNvCxnSpPr/>
          <p:nvPr/>
        </p:nvCxnSpPr>
        <p:spPr>
          <a:xfrm>
            <a:off x="8272463" y="3212976"/>
            <a:ext cx="91916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2"/>
          <p:cNvSpPr txBox="1">
            <a:spLocks/>
          </p:cNvSpPr>
          <p:nvPr/>
        </p:nvSpPr>
        <p:spPr>
          <a:xfrm>
            <a:off x="8277224" y="3425825"/>
            <a:ext cx="3506613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생산 관리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구매 관리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	POP, WEB 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90" name="Text Placeholder 2"/>
          <p:cNvSpPr txBox="1">
            <a:spLocks/>
          </p:cNvSpPr>
          <p:nvPr/>
        </p:nvSpPr>
        <p:spPr>
          <a:xfrm>
            <a:off x="3559175" y="4978400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이홍직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91" name="Straight Connector 8"/>
          <p:cNvCxnSpPr>
            <a:cxnSpLocks/>
          </p:cNvCxnSpPr>
          <p:nvPr/>
        </p:nvCxnSpPr>
        <p:spPr>
          <a:xfrm>
            <a:off x="3605213" y="5311775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2"/>
          <p:cNvSpPr txBox="1">
            <a:spLocks/>
          </p:cNvSpPr>
          <p:nvPr/>
        </p:nvSpPr>
        <p:spPr>
          <a:xfrm>
            <a:off x="3532066" y="5549899"/>
            <a:ext cx="2733675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보안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품질 관리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	 POP, WEB 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94" name="Text Placeholder 2"/>
          <p:cNvSpPr txBox="1">
            <a:spLocks/>
          </p:cNvSpPr>
          <p:nvPr/>
        </p:nvSpPr>
        <p:spPr>
          <a:xfrm>
            <a:off x="8224838" y="4978400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이민희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95" name="Straight Connector 8"/>
          <p:cNvCxnSpPr/>
          <p:nvPr/>
        </p:nvCxnSpPr>
        <p:spPr>
          <a:xfrm>
            <a:off x="8272463" y="5301208"/>
            <a:ext cx="91916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 Placeholder 2"/>
          <p:cNvSpPr txBox="1">
            <a:spLocks/>
          </p:cNvSpPr>
          <p:nvPr/>
        </p:nvSpPr>
        <p:spPr>
          <a:xfrm>
            <a:off x="8231946" y="5549899"/>
            <a:ext cx="3650629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PPT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BaseForms,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생산 관리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	POP, WEB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2259013" y="3003550"/>
            <a:ext cx="773112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2259013" y="5127625"/>
            <a:ext cx="773112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grpSp>
        <p:nvGrpSpPr>
          <p:cNvPr id="9244" name="그룹 13"/>
          <p:cNvGrpSpPr>
            <a:grpSpLocks/>
          </p:cNvGrpSpPr>
          <p:nvPr/>
        </p:nvGrpSpPr>
        <p:grpSpPr bwMode="auto">
          <a:xfrm rot="5400000">
            <a:off x="8563374" y="-2950265"/>
            <a:ext cx="369888" cy="6791119"/>
            <a:chOff x="11783839" y="1412919"/>
            <a:chExt cx="370104" cy="4457102"/>
          </a:xfrm>
        </p:grpSpPr>
        <p:sp>
          <p:nvSpPr>
            <p:cNvPr id="48" name="양쪽 모서리가 둥근 사각형 47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49" name="양쪽 모서리가 둥근 사각형 48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참여인원</a:t>
              </a:r>
            </a:p>
          </p:txBody>
        </p:sp>
        <p:sp>
          <p:nvSpPr>
            <p:cNvPr id="50" name="양쪽 모서리가 둥근 사각형 49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51" name="양쪽 모서리가 둥근 사각형 50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52" name="양쪽 모서리가 둥근 사각형 51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53" name="양쪽 모서리가 둥근 사각형 52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pic>
        <p:nvPicPr>
          <p:cNvPr id="5" name="그림 4" descr="사람, 실내, 가장이(가) 표시된 사진&#10;&#10;자동 생성된 설명">
            <a:extLst>
              <a:ext uri="{FF2B5EF4-FFF2-40B4-BE49-F238E27FC236}">
                <a16:creationId xmlns:a16="http://schemas.microsoft.com/office/drawing/2014/main" id="{076AD98B-2CD5-4E43-8242-F32C3217DC0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86" b="-495"/>
          <a:stretch/>
        </p:blipFill>
        <p:spPr>
          <a:xfrm>
            <a:off x="6502506" y="2161378"/>
            <a:ext cx="1465200" cy="1756571"/>
          </a:xfrm>
          <a:prstGeom prst="rect">
            <a:avLst/>
          </a:prstGeom>
        </p:spPr>
      </p:pic>
      <p:pic>
        <p:nvPicPr>
          <p:cNvPr id="9" name="그림 8" descr="사람, 의류, 여자, 실내이(가) 표시된 사진&#10;&#10;자동 생성된 설명">
            <a:extLst>
              <a:ext uri="{FF2B5EF4-FFF2-40B4-BE49-F238E27FC236}">
                <a16:creationId xmlns:a16="http://schemas.microsoft.com/office/drawing/2014/main" id="{F483EA5F-9905-40C0-8F2F-477780FC4E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506" y="4506764"/>
            <a:ext cx="1464906" cy="1815396"/>
          </a:xfrm>
          <a:prstGeom prst="rect">
            <a:avLst/>
          </a:prstGeom>
        </p:spPr>
      </p:pic>
      <p:pic>
        <p:nvPicPr>
          <p:cNvPr id="3" name="그림 2" descr="사람, 정장, 남자, 의류이(가) 표시된 사진&#10;&#10;자동 생성된 설명">
            <a:extLst>
              <a:ext uri="{FF2B5EF4-FFF2-40B4-BE49-F238E27FC236}">
                <a16:creationId xmlns:a16="http://schemas.microsoft.com/office/drawing/2014/main" id="{9EA88D71-0EC5-470B-AB10-171D6C354E4A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447" y="2089150"/>
            <a:ext cx="1465200" cy="1828800"/>
          </a:xfrm>
          <a:prstGeom prst="rect">
            <a:avLst/>
          </a:prstGeom>
        </p:spPr>
      </p:pic>
      <p:pic>
        <p:nvPicPr>
          <p:cNvPr id="4" name="그림 3" descr="클립아트이(가) 표시된 사진&#10;&#10;자동 생성된 설명">
            <a:extLst>
              <a:ext uri="{FF2B5EF4-FFF2-40B4-BE49-F238E27FC236}">
                <a16:creationId xmlns:a16="http://schemas.microsoft.com/office/drawing/2014/main" id="{DC697A7A-CA2F-45B1-A3DC-A613408863B6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892" y="2104256"/>
            <a:ext cx="1828800" cy="1828800"/>
          </a:xfrm>
          <a:prstGeom prst="rect">
            <a:avLst/>
          </a:prstGeom>
        </p:spPr>
      </p:pic>
      <p:pic>
        <p:nvPicPr>
          <p:cNvPr id="7" name="그림 6" descr="클립아트이(가) 표시된 사진&#10;&#10;자동 생성된 설명">
            <a:extLst>
              <a:ext uri="{FF2B5EF4-FFF2-40B4-BE49-F238E27FC236}">
                <a16:creationId xmlns:a16="http://schemas.microsoft.com/office/drawing/2014/main" id="{BC80A4E4-3CE6-48B2-A74D-08F30ACD1A4A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826" y="4509120"/>
            <a:ext cx="1828800" cy="1828800"/>
          </a:xfrm>
          <a:prstGeom prst="rect">
            <a:avLst/>
          </a:prstGeom>
        </p:spPr>
      </p:pic>
      <p:pic>
        <p:nvPicPr>
          <p:cNvPr id="11" name="그림 10" descr="클립아트이(가) 표시된 사진&#10;&#10;자동 생성된 설명">
            <a:extLst>
              <a:ext uri="{FF2B5EF4-FFF2-40B4-BE49-F238E27FC236}">
                <a16:creationId xmlns:a16="http://schemas.microsoft.com/office/drawing/2014/main" id="{B700D262-4ECD-4607-9E57-94B99E21251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0" t="-1364" r="20159" b="1"/>
          <a:stretch/>
        </p:blipFill>
        <p:spPr>
          <a:xfrm>
            <a:off x="6383238" y="2089149"/>
            <a:ext cx="1828800" cy="1828800"/>
          </a:xfrm>
          <a:prstGeom prst="rect">
            <a:avLst/>
          </a:prstGeom>
        </p:spPr>
      </p:pic>
      <p:pic>
        <p:nvPicPr>
          <p:cNvPr id="15" name="그림 14" descr="클립아트이(가) 표시된 사진&#10;&#10;자동 생성된 설명">
            <a:extLst>
              <a:ext uri="{FF2B5EF4-FFF2-40B4-BE49-F238E27FC236}">
                <a16:creationId xmlns:a16="http://schemas.microsoft.com/office/drawing/2014/main" id="{EFAAE6B8-4CA6-40FC-B7BD-A7DFE428C35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0" r="23270"/>
          <a:stretch/>
        </p:blipFill>
        <p:spPr>
          <a:xfrm>
            <a:off x="6383238" y="450912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6225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일정</a:t>
            </a:r>
          </a:p>
        </p:txBody>
      </p:sp>
      <p:sp>
        <p:nvSpPr>
          <p:cNvPr id="10244" name="Text Placeholder 2"/>
          <p:cNvSpPr txBox="1">
            <a:spLocks/>
          </p:cNvSpPr>
          <p:nvPr/>
        </p:nvSpPr>
        <p:spPr bwMode="auto">
          <a:xfrm>
            <a:off x="550863" y="14859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기간 </a:t>
            </a:r>
            <a:r>
              <a:rPr kumimoji="0" lang="en-US" altLang="ko-KR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2021-12-13 ~ 2022-01-20</a:t>
            </a: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376620"/>
              </p:ext>
            </p:extLst>
          </p:nvPr>
        </p:nvGraphicFramePr>
        <p:xfrm>
          <a:off x="622300" y="2122488"/>
          <a:ext cx="10974388" cy="41868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7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7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76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76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89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689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37366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분석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7366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설계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7366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개발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7366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테스트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7366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1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2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3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4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5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6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1" name="도형 5"/>
          <p:cNvSpPr>
            <a:spLocks/>
          </p:cNvSpPr>
          <p:nvPr/>
        </p:nvSpPr>
        <p:spPr>
          <a:xfrm>
            <a:off x="2178050" y="2363788"/>
            <a:ext cx="157797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2" name="도형 6"/>
          <p:cNvSpPr>
            <a:spLocks/>
          </p:cNvSpPr>
          <p:nvPr/>
        </p:nvSpPr>
        <p:spPr>
          <a:xfrm>
            <a:off x="2973388" y="3098800"/>
            <a:ext cx="157797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4" name="도형 8"/>
          <p:cNvSpPr>
            <a:spLocks/>
          </p:cNvSpPr>
          <p:nvPr/>
        </p:nvSpPr>
        <p:spPr>
          <a:xfrm>
            <a:off x="4655046" y="4109540"/>
            <a:ext cx="469582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5" name="도형 9"/>
          <p:cNvSpPr>
            <a:spLocks/>
          </p:cNvSpPr>
          <p:nvPr/>
        </p:nvSpPr>
        <p:spPr>
          <a:xfrm>
            <a:off x="9479582" y="5229200"/>
            <a:ext cx="2118693" cy="248319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grpSp>
        <p:nvGrpSpPr>
          <p:cNvPr id="10308" name="그룹 13"/>
          <p:cNvGrpSpPr>
            <a:grpSpLocks/>
          </p:cNvGrpSpPr>
          <p:nvPr/>
        </p:nvGrpSpPr>
        <p:grpSpPr bwMode="auto">
          <a:xfrm rot="5400000">
            <a:off x="8563374" y="-2959790"/>
            <a:ext cx="369888" cy="6791119"/>
            <a:chOff x="11783839" y="1412919"/>
            <a:chExt cx="370104" cy="4457102"/>
          </a:xfrm>
        </p:grpSpPr>
        <p:sp>
          <p:nvSpPr>
            <p:cNvPr id="20" name="양쪽 모서리가 둥근 사각형 19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375295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세부 일정</a:t>
            </a:r>
            <a:endParaRPr kumimoji="0"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10244" name="Text Placeholder 2"/>
          <p:cNvSpPr txBox="1">
            <a:spLocks/>
          </p:cNvSpPr>
          <p:nvPr/>
        </p:nvSpPr>
        <p:spPr bwMode="auto">
          <a:xfrm>
            <a:off x="550863" y="14859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기간 </a:t>
            </a:r>
            <a:r>
              <a:rPr kumimoji="0" lang="en-US" altLang="ko-KR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2021-12-13 ~ 2022-01-20</a:t>
            </a:r>
          </a:p>
        </p:txBody>
      </p:sp>
      <p:grpSp>
        <p:nvGrpSpPr>
          <p:cNvPr id="10308" name="그룹 13"/>
          <p:cNvGrpSpPr>
            <a:grpSpLocks/>
          </p:cNvGrpSpPr>
          <p:nvPr/>
        </p:nvGrpSpPr>
        <p:grpSpPr bwMode="auto">
          <a:xfrm rot="5400000">
            <a:off x="8585742" y="-2944590"/>
            <a:ext cx="369888" cy="6791119"/>
            <a:chOff x="11783839" y="1412919"/>
            <a:chExt cx="370104" cy="4457102"/>
          </a:xfrm>
        </p:grpSpPr>
        <p:sp>
          <p:nvSpPr>
            <p:cNvPr id="20" name="양쪽 모서리가 둥근 사각형 19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144DCC6D-2453-4191-A9E3-46E5E6E8F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340006"/>
              </p:ext>
            </p:extLst>
          </p:nvPr>
        </p:nvGraphicFramePr>
        <p:xfrm>
          <a:off x="586550" y="1889010"/>
          <a:ext cx="11233248" cy="449231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3390136505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3836195974"/>
                    </a:ext>
                  </a:extLst>
                </a:gridCol>
                <a:gridCol w="5328592">
                  <a:extLst>
                    <a:ext uri="{9D8B030D-6E8A-4147-A177-3AD203B41FA5}">
                      <a16:colId xmlns:a16="http://schemas.microsoft.com/office/drawing/2014/main" val="2495895932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2343125196"/>
                    </a:ext>
                  </a:extLst>
                </a:gridCol>
              </a:tblGrid>
              <a:tr h="4548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활동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3483"/>
                  </a:ext>
                </a:extLst>
              </a:tr>
              <a:tr h="1009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12/13(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)~12/21(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▶송기문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분석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일정표 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▶장건희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요구사항 분석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▶이홍직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요구사항 분석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▶이민희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분석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일정표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8970213"/>
                  </a:ext>
                </a:extLst>
              </a:tr>
              <a:tr h="1009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12/16(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목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)~12/27(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▶송기문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 환경 구축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프로그램 흐름도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일정 관리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▶장건희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 환경 구축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프로그램 흐름도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▶이홍직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 환경 구축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프로그램 흐름도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▶이민희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 환경 구축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프로그램 흐름도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테이블 정의서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ERD, Base forms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구현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시스템 구성도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프로그램 흐름도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ERD,</a:t>
                      </a:r>
                    </a:p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화면 설계서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테이블 정의서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3694967"/>
                  </a:ext>
                </a:extLst>
              </a:tr>
              <a:tr h="1009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12/27(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)~1/14(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▶송기문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생산 관리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영업 관리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POP, WEB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▶장건희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생산 관리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구매 관리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POP, WEB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▶이홍직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보안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품질 관리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,POP, WEB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▶이민희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BaseForms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수정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생산 관리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POP, WEB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소스 파일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1686858"/>
                  </a:ext>
                </a:extLst>
              </a:tr>
              <a:tr h="1009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1/14(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)~1/20(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▶송기문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ppt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▶장건희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ppt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▶이홍직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ppt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▶이민희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ppt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최종 발표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ppt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4524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206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구성</a:t>
            </a:r>
          </a:p>
        </p:txBody>
      </p:sp>
      <p:grpSp>
        <p:nvGrpSpPr>
          <p:cNvPr id="11268" name="그룹 1"/>
          <p:cNvGrpSpPr>
            <a:grpSpLocks/>
          </p:cNvGrpSpPr>
          <p:nvPr/>
        </p:nvGrpSpPr>
        <p:grpSpPr bwMode="auto">
          <a:xfrm>
            <a:off x="622300" y="2174875"/>
            <a:ext cx="10872788" cy="3998913"/>
            <a:chOff x="694606" y="2174552"/>
            <a:chExt cx="10375900" cy="3998589"/>
          </a:xfrm>
        </p:grpSpPr>
        <p:sp>
          <p:nvSpPr>
            <p:cNvPr id="19" name="Text Box 44"/>
            <p:cNvSpPr txBox="1">
              <a:spLocks noChangeArrowheads="1"/>
            </p:cNvSpPr>
            <p:nvPr/>
          </p:nvSpPr>
          <p:spPr bwMode="auto">
            <a:xfrm>
              <a:off x="742727" y="2597970"/>
              <a:ext cx="4766592" cy="356733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694606" y="2174552"/>
              <a:ext cx="2164865" cy="3190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개발 환경</a:t>
              </a:r>
              <a:endPara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7180" name="직사각형 10"/>
            <p:cNvSpPr>
              <a:spLocks noChangeArrowheads="1"/>
            </p:cNvSpPr>
            <p:nvPr/>
          </p:nvSpPr>
          <p:spPr bwMode="auto">
            <a:xfrm>
              <a:off x="965783" y="2799722"/>
              <a:ext cx="4575152" cy="27697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사용 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Microsoft Visual Studio 2019, SSMS 18</a:t>
              </a:r>
              <a:br>
                <a:rPr kumimoji="0" lang="en-US" altLang="ko-KR" sz="1600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언어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C#, MS-SQL</a:t>
              </a:r>
            </a:p>
            <a:p>
              <a:pPr marL="0" indent="0" eaLnBrk="1" latinLnBrk="1" hangingPunct="1">
                <a:defRPr/>
              </a:pPr>
              <a:endParaRPr kumimoji="0" lang="en-US" altLang="ko-KR" sz="1600" b="1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프레임워크</a:t>
              </a:r>
              <a:br>
                <a:rPr kumimoji="0" lang="en-US" altLang="ko-KR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r>
                <a:rPr kumimoji="0" lang="en-US" altLang="ko-KR" sz="160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kumimoji="0" lang="en-US" altLang="ko-KR" sz="14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</a:t>
              </a:r>
              <a:r>
                <a:rPr kumimoji="0" lang="en-US" altLang="ko-KR" sz="1600" b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.NET Framework v4.7.2</a:t>
              </a:r>
              <a:br>
                <a:rPr kumimoji="0" lang="en-US" altLang="ko-KR" sz="1600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시스템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4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</a:t>
              </a:r>
              <a:r>
                <a:rPr kumimoji="0" lang="en-US" altLang="ko-KR" sz="14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</a:t>
              </a:r>
              <a:r>
                <a:rPr kumimoji="0" lang="en-US" altLang="ko-KR" sz="1400" b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Github</a:t>
              </a:r>
              <a:endParaRPr kumimoji="0" lang="en-US" altLang="ko-KR" sz="1400" b="1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pic>
          <p:nvPicPr>
            <p:cNvPr id="11287" name="그림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081" y="2597970"/>
              <a:ext cx="5178425" cy="3575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269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3" y="3997325"/>
            <a:ext cx="1581150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70" name="그룹 13"/>
          <p:cNvGrpSpPr>
            <a:grpSpLocks/>
          </p:cNvGrpSpPr>
          <p:nvPr/>
        </p:nvGrpSpPr>
        <p:grpSpPr bwMode="auto">
          <a:xfrm rot="5400000">
            <a:off x="8581003" y="-2980528"/>
            <a:ext cx="369889" cy="6832600"/>
            <a:chOff x="11783835" y="1420022"/>
            <a:chExt cx="370109" cy="4457250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B2496A38-8E1D-4299-BFF9-374A968C4A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790" y="2896308"/>
            <a:ext cx="1271328" cy="136631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9F3A1B1E-5EF1-42C7-9638-3125FC5C6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490" y="2973836"/>
            <a:ext cx="1494059" cy="1211255"/>
          </a:xfrm>
          <a:prstGeom prst="rect">
            <a:avLst/>
          </a:prstGeom>
          <a:solidFill>
            <a:schemeClr val="bg1"/>
          </a:solidFill>
          <a:ln w="69850" cap="rnd">
            <a:solidFill>
              <a:schemeClr val="bg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C290705-EEBE-4655-BB8F-B7C430494E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521" y="4382138"/>
            <a:ext cx="1489130" cy="148913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일정표</a:t>
            </a: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782638" y="2320925"/>
            <a:ext cx="6947768" cy="365304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9" name="모서리가 둥근 직사각형 48"/>
          <p:cNvSpPr/>
          <p:nvPr/>
        </p:nvSpPr>
        <p:spPr bwMode="auto">
          <a:xfrm>
            <a:off x="2311400" y="6165850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일정표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5612" name="직사각형 10"/>
          <p:cNvSpPr>
            <a:spLocks noChangeArrowheads="1"/>
          </p:cNvSpPr>
          <p:nvPr/>
        </p:nvSpPr>
        <p:spPr bwMode="auto">
          <a:xfrm>
            <a:off x="6529584" y="2477417"/>
            <a:ext cx="532586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Char char="-"/>
            </a:pPr>
            <a:endParaRPr kumimoji="0" lang="ko-KR" altLang="en-US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CEDC1F82-6178-43A9-950D-20D683336E9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D9131C69-C67C-4FEF-9D59-6E0557EA5CC7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63538C9F-CA25-4171-BFBF-D77CEE9CA346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B5ED6ED9-7B41-4D24-A07D-4B337FCB4BAD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D9E49526-F06C-4AE6-95B5-E7F6ADE3A611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C9D71E2D-8B35-4A96-B8C5-ADD4D13184C3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4CFBB92F-548E-430F-96DF-DEDA7AE057BA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9240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시스템 구성도</a:t>
            </a: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CEDC1F82-6178-43A9-950D-20D683336E9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D9131C69-C67C-4FEF-9D59-6E0557EA5CC7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63538C9F-CA25-4171-BFBF-D77CEE9CA346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B5ED6ED9-7B41-4D24-A07D-4B337FCB4BAD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D9E49526-F06C-4AE6-95B5-E7F6ADE3A611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C9D71E2D-8B35-4A96-B8C5-ADD4D13184C3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4CFBB92F-548E-430F-96DF-DEDA7AE057BA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415E4E9-743C-4D8F-A0A5-CD491574D3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17" y="2113542"/>
            <a:ext cx="10050740" cy="445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903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anchor="ctr"/>
      <a:lstStyle>
        <a:defPPr algn="ctr" eaLnBrk="1" fontAlgn="auto" latinLnBrk="1" hangingPunct="1">
          <a:spcBef>
            <a:spcPts val="0"/>
          </a:spcBef>
          <a:spcAft>
            <a:spcPts val="0"/>
          </a:spcAft>
          <a:defRPr kumimoji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5195</TotalTime>
  <Words>807</Words>
  <Application>Microsoft Office PowerPoint</Application>
  <PresentationFormat>사용자 지정</PresentationFormat>
  <Paragraphs>254</Paragraphs>
  <Slides>17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나눔고딕</vt:lpstr>
      <vt:lpstr>나눔스퀘어OTF</vt:lpstr>
      <vt:lpstr>나눔스퀘어OTF Bold</vt:lpstr>
      <vt:lpstr>나눔스퀘어OTF ExtraBold</vt:lpstr>
      <vt:lpstr>맑은 고딕</vt:lpstr>
      <vt:lpstr>여기어때 잘난체 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이민희</cp:lastModifiedBy>
  <cp:revision>101</cp:revision>
  <dcterms:created xsi:type="dcterms:W3CDTF">2019-08-26T09:16:45Z</dcterms:created>
  <dcterms:modified xsi:type="dcterms:W3CDTF">2021-12-26T07:12:54Z</dcterms:modified>
</cp:coreProperties>
</file>